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4" r:id="rId3"/>
    <p:sldId id="272" r:id="rId4"/>
    <p:sldId id="269" r:id="rId5"/>
    <p:sldId id="267" r:id="rId6"/>
    <p:sldId id="270" r:id="rId7"/>
    <p:sldId id="271" r:id="rId8"/>
    <p:sldId id="266" r:id="rId9"/>
    <p:sldId id="265" r:id="rId10"/>
    <p:sldId id="263" r:id="rId11"/>
    <p:sldId id="264" r:id="rId12"/>
    <p:sldId id="261" r:id="rId13"/>
    <p:sldId id="262" r:id="rId14"/>
    <p:sldId id="260" r:id="rId15"/>
    <p:sldId id="258" r:id="rId16"/>
    <p:sldId id="259" r:id="rId17"/>
    <p:sldId id="256" r:id="rId18"/>
    <p:sldId id="25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CDA40-53D9-4455-AE8D-C5E4F2E8A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3ACA08-60B0-4DF6-9FA1-ED8F132624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E1647-6BFB-485A-944E-7CF80F71C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D4FB-B304-43B4-B040-239429C6F2DE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0F0AC-A25B-45CD-A40E-C5D4BA304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EE8C1-2FDE-41D4-9419-45DDBAD54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7981B-DAAC-4CDF-A38F-37D78FB4E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352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1C202-FC70-40B1-A41A-08FB317F7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E4E025-619C-4394-9DDA-55C04DA7A1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4E63A-F861-4F87-B9EF-276686012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D4FB-B304-43B4-B040-239429C6F2DE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3F1F8-1B28-4021-94C3-F5163A74B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9156D-1671-4B69-BACA-0AF6DD0B0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7981B-DAAC-4CDF-A38F-37D78FB4E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947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A5005D-ED59-436A-889F-1EB8241629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F59E4E-C9D8-45E1-9BE4-EB8063E08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E04A6-7883-4F29-BF0F-CEA161856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D4FB-B304-43B4-B040-239429C6F2DE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B1C78-534B-4987-A76A-46B9DAEE8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5461D5-3AF6-47EF-9840-14766A6BE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7981B-DAAC-4CDF-A38F-37D78FB4E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2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E9C2-E914-43D7-97B5-E6F5BD733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F6A16-4E71-4D40-9A63-B8B2D60E0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118A6-6A0B-4F9A-BB8F-8BF7422FC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D4FB-B304-43B4-B040-239429C6F2DE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8FDE9-D6CF-493F-8AC6-3267BD27B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C73E9-1863-4710-B5CF-EF48A1DB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7981B-DAAC-4CDF-A38F-37D78FB4E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239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1E6BB-7DA8-4FFA-BA50-BF5E0D523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A42A0-CA91-4C67-914E-2096F6668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79444-1806-4581-B3E9-764831377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D4FB-B304-43B4-B040-239429C6F2DE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F699C4-F431-4ED2-93FC-6BEE6814D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49A42-A5B3-4CE6-B365-C9A8C8822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7981B-DAAC-4CDF-A38F-37D78FB4E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89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F53F9-F584-43F6-87E4-A9DFCC509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C12C4-8B4D-4E74-9E13-85F94E7DA2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F28F48-DC4A-467D-B08F-6442A555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C6EDE4-815B-4EAD-8522-3B5559BB7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D4FB-B304-43B4-B040-239429C6F2DE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91BA8-8512-49EC-9FB7-F60A43308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3F5CAA-B663-4C21-9AFD-8039B7FE8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7981B-DAAC-4CDF-A38F-37D78FB4E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50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ED2E7-F83A-418B-BBE9-29757B694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8F7710-9A18-4EE6-B5DD-4FCBC99C4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FC4FA2-E568-4B00-9B71-52531A30D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8858F3-FEF3-4F0E-8855-B2BF0A7D3B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A9CE6F-E8A2-4040-8C20-DEED55584B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50347D-3474-4A77-BAAF-D89395AFA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D4FB-B304-43B4-B040-239429C6F2DE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20912D-7209-4EE2-8C90-E6B70C797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53ABC3-2F86-45B0-81D4-9408AA1F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7981B-DAAC-4CDF-A38F-37D78FB4E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278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D8F61-4C0F-47D6-A0EB-71B81695B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1CC1B-91B9-4A59-8171-C0B44114F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D4FB-B304-43B4-B040-239429C6F2DE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4716B3-0BE3-4B5C-914A-4EEDE7A00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7B2FC-F0BB-4AE5-A3EF-BDFD1EDFB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7981B-DAAC-4CDF-A38F-37D78FB4E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83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441E41-7CA9-4A18-A573-EABD335AF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D4FB-B304-43B4-B040-239429C6F2DE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501DC7-C642-432E-A404-CD9103D1B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41002-D507-4335-937C-4A84AA20D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7981B-DAAC-4CDF-A38F-37D78FB4E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39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A490A-02A8-4826-B67C-74E6D205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CA06C-535D-43AA-80DB-FDF5407FF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9E7883-20E0-4A92-B953-05AE15A5E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E4BCD8-8FC0-4698-B303-3C0C046AB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D4FB-B304-43B4-B040-239429C6F2DE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53E492-4DB3-4146-8AC2-EDDC8D477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345EB-42F4-47EE-840E-57AF3B4A8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7981B-DAAC-4CDF-A38F-37D78FB4E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23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FBAF9-E07C-41F1-94B9-233798E60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EF0D89-381D-4651-95F7-EFC886B712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65A01F-FCA5-4B7B-96DD-74AF4EE5AE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70D400-BB73-435D-9ED5-34D1A58C0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D4FB-B304-43B4-B040-239429C6F2DE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08C123-C168-440F-BCB7-0E7A91CA5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C50F7D-C1A8-4F6D-AF1B-D2DD978A9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7981B-DAAC-4CDF-A38F-37D78FB4E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285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D95C9F-DA01-4572-9050-A91634F4C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F84C4-5305-4EEB-85B4-24B649919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7056A-B431-4AE1-A2E2-ADCB707FC0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2D4FB-B304-43B4-B040-239429C6F2DE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F8C71-37AA-4A66-BF1C-3DDF8F193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C9378-6B94-48C1-92B4-F96EDFD1F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47981B-DAAC-4CDF-A38F-37D78FB4E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077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ensus.gov/data/developers/data-sets/popest-popproj/popest/popest-vars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39620-7DD8-48CD-B86A-5CA9A93CB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684FC-8F35-486C-8922-1C07E1478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Highest number of thefts per years</a:t>
            </a:r>
          </a:p>
          <a:p>
            <a:r>
              <a:rPr lang="en-US" dirty="0"/>
              <a:t>Recovery from stolen</a:t>
            </a:r>
          </a:p>
          <a:p>
            <a:r>
              <a:rPr lang="en-US" dirty="0"/>
              <a:t>Socioeconomic and demographic</a:t>
            </a:r>
          </a:p>
          <a:p>
            <a:r>
              <a:rPr lang="en-US" dirty="0"/>
              <a:t>Time parameters</a:t>
            </a:r>
          </a:p>
          <a:p>
            <a:r>
              <a:rPr lang="en-US" dirty="0"/>
              <a:t>Habit parameters</a:t>
            </a:r>
          </a:p>
          <a:p>
            <a:r>
              <a:rPr lang="en-US" dirty="0"/>
              <a:t>Find internal relationship</a:t>
            </a:r>
          </a:p>
          <a:p>
            <a:r>
              <a:rPr lang="en-US" dirty="0"/>
              <a:t>Spatial relationship</a:t>
            </a:r>
          </a:p>
          <a:p>
            <a:r>
              <a:rPr lang="en-US" dirty="0"/>
              <a:t>Compare part of the results to bike index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445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0D38B-DC70-4A8D-A729-CE8CE4EEF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2F364A-7B86-4003-9850-AEC6582700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2120" y="1253331"/>
            <a:ext cx="7361638" cy="4351338"/>
          </a:xfrm>
        </p:spPr>
      </p:pic>
    </p:spTree>
    <p:extLst>
      <p:ext uri="{BB962C8B-B14F-4D97-AF65-F5344CB8AC3E}">
        <p14:creationId xmlns:p14="http://schemas.microsoft.com/office/powerpoint/2010/main" val="2208463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B62C0-2B6E-46A5-8205-4DCF1CA9F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EA11C6-45AF-45B4-8AA8-80824FC044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5712" y="1825625"/>
            <a:ext cx="4460576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1C01BE-F421-4496-A10F-200295AF7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063" y="1777190"/>
            <a:ext cx="1800225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6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F89A3-2874-410F-ACA3-1411A0EB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CFA0E6-1AD5-437B-B9CA-DD0485BFF2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65348"/>
            <a:ext cx="3086100" cy="2257425"/>
          </a:xfrm>
        </p:spPr>
      </p:pic>
    </p:spTree>
    <p:extLst>
      <p:ext uri="{BB962C8B-B14F-4D97-AF65-F5344CB8AC3E}">
        <p14:creationId xmlns:p14="http://schemas.microsoft.com/office/powerpoint/2010/main" val="2923930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B435C-6FAD-4C44-9E04-D71523BBD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AE6E2E-C6C6-48A8-836F-DE7D6B6F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161E8A-5C15-4C2D-BE43-D78C5B818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01" y="532130"/>
            <a:ext cx="8806543" cy="50270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9780572-F1B3-4BFE-BC1A-4CE69FA30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991" y="5266158"/>
            <a:ext cx="1875453" cy="29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95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17033-0A3B-4520-BD7D-F1B456BC0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 Coding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ABF37-1D74-47A4-9F5E-F80B9E98A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Break it the string</a:t>
            </a:r>
          </a:p>
          <a:p>
            <a:r>
              <a:rPr lang="en-US" dirty="0"/>
              <a:t>If it is more than 1</a:t>
            </a:r>
          </a:p>
          <a:p>
            <a:pPr lvl="2"/>
            <a:r>
              <a:rPr lang="en-US" dirty="0"/>
              <a:t>Continue</a:t>
            </a:r>
          </a:p>
          <a:p>
            <a:r>
              <a:rPr lang="en-US" dirty="0"/>
              <a:t>If not</a:t>
            </a:r>
          </a:p>
          <a:p>
            <a:pPr lvl="1"/>
            <a:r>
              <a:rPr lang="en-US" dirty="0"/>
              <a:t>Try convert it to number</a:t>
            </a:r>
          </a:p>
          <a:p>
            <a:pPr lvl="2"/>
            <a:r>
              <a:rPr lang="en-US" dirty="0"/>
              <a:t>If it is work</a:t>
            </a:r>
          </a:p>
          <a:p>
            <a:pPr lvl="3"/>
            <a:r>
              <a:rPr lang="en-US" dirty="0"/>
              <a:t>Put it in postal</a:t>
            </a:r>
          </a:p>
          <a:p>
            <a:pPr lvl="2"/>
            <a:r>
              <a:rPr lang="en-US" dirty="0"/>
              <a:t>If not</a:t>
            </a:r>
          </a:p>
          <a:p>
            <a:pPr lvl="3"/>
            <a:r>
              <a:rPr lang="en-US" dirty="0"/>
              <a:t>Put it in region</a:t>
            </a:r>
          </a:p>
          <a:p>
            <a:pPr lvl="3"/>
            <a:r>
              <a:rPr lang="en-US" dirty="0"/>
              <a:t>If the country name is not Canada or US </a:t>
            </a:r>
          </a:p>
          <a:p>
            <a:pPr lvl="4"/>
            <a:r>
              <a:rPr lang="en-US" dirty="0"/>
              <a:t>Put it into city</a:t>
            </a:r>
          </a:p>
          <a:p>
            <a:r>
              <a:rPr lang="en-US" dirty="0"/>
              <a:t>IF the score is less than 100 or the country is not Canada or Us</a:t>
            </a:r>
          </a:p>
          <a:p>
            <a:pPr lvl="1"/>
            <a:r>
              <a:rPr lang="en-US" dirty="0"/>
              <a:t>Give warning and return</a:t>
            </a:r>
          </a:p>
          <a:p>
            <a:r>
              <a:rPr lang="en-US" dirty="0"/>
              <a:t>Create new address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F459B5F-D915-482C-96E4-CE1BF2970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Region</a:t>
            </a: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786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A0237-DFCE-47E1-9D16-145435BE6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1DE95-22E4-41B0-B983-6374C8AD8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Tasks to do – </a:t>
            </a:r>
          </a:p>
          <a:p>
            <a:pPr lvl="1"/>
            <a:r>
              <a:rPr lang="en-US" dirty="0"/>
              <a:t>Geolocation also for the recovered bikes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Flow map</a:t>
            </a:r>
          </a:p>
          <a:p>
            <a:pPr lvl="1"/>
            <a:r>
              <a:rPr lang="en-US" dirty="0"/>
              <a:t>1. What are the spatial patterns of theft and recovery? 2. What are the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(i.e., location, lock type, time of day) that are most often associated with theft.</a:t>
            </a:r>
          </a:p>
          <a:p>
            <a:pPr lvl="1"/>
            <a:r>
              <a:rPr lang="en-US" dirty="0"/>
              <a:t>3.bike index stolen bike locations (10000) - integrate with census data to see if there any social/demographic component to theft</a:t>
            </a:r>
          </a:p>
        </p:txBody>
      </p:sp>
    </p:spTree>
    <p:extLst>
      <p:ext uri="{BB962C8B-B14F-4D97-AF65-F5344CB8AC3E}">
        <p14:creationId xmlns:p14="http://schemas.microsoft.com/office/powerpoint/2010/main" val="3440717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40311-EACE-49DA-B05D-77AF6B4C8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1B009-8115-4670-8A99-78E629E5E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009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DE158D-5E2B-45EC-A2CF-01915C94E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09" y="2746310"/>
            <a:ext cx="3343469" cy="33434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2F619B-6655-4F6D-BE90-A59117FC9B57}"/>
              </a:ext>
            </a:extLst>
          </p:cNvPr>
          <p:cNvSpPr txBox="1"/>
          <p:nvPr/>
        </p:nvSpPr>
        <p:spPr>
          <a:xfrm>
            <a:off x="1015044" y="2055844"/>
            <a:ext cx="3114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525252"/>
                </a:solidFill>
                <a:effectLst/>
                <a:latin typeface="Arial" panose="020B0604020202020204" pitchFamily="34" charset="0"/>
              </a:rPr>
              <a:t>Help us to stop bike thefts by scanning the QR code and completing the survey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B72BD3-BC51-4720-9A81-EB714A834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18670" y="1350898"/>
            <a:ext cx="6858000" cy="3857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D51B3E-84EE-4FFD-8610-46CE1F4E1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525"/>
            <a:ext cx="6972386" cy="392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84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6B72BD3-BC51-4720-9A81-EB714A8348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873"/>
          <a:stretch/>
        </p:blipFill>
        <p:spPr>
          <a:xfrm rot="5400000">
            <a:off x="4930160" y="1601271"/>
            <a:ext cx="4397828" cy="385762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C0823A4-3769-49DE-A804-A2BDF5F47F7D}"/>
              </a:ext>
            </a:extLst>
          </p:cNvPr>
          <p:cNvGrpSpPr/>
          <p:nvPr/>
        </p:nvGrpSpPr>
        <p:grpSpPr>
          <a:xfrm>
            <a:off x="1790700" y="1782019"/>
            <a:ext cx="2685500" cy="3692979"/>
            <a:chOff x="851056" y="1403416"/>
            <a:chExt cx="1704392" cy="4450696"/>
          </a:xfrm>
          <a:solidFill>
            <a:schemeClr val="bg1"/>
          </a:solidFill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EDE158D-5E2B-45EC-A2CF-01915C94E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056" y="2520878"/>
              <a:ext cx="1704392" cy="333323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2F619B-6655-4F6D-BE90-A59117FC9B57}"/>
                </a:ext>
              </a:extLst>
            </p:cNvPr>
            <p:cNvSpPr txBox="1"/>
            <p:nvPr/>
          </p:nvSpPr>
          <p:spPr>
            <a:xfrm>
              <a:off x="1015044" y="1403416"/>
              <a:ext cx="1384477" cy="129823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b="0" i="0" u="none" strike="noStrike" dirty="0">
                  <a:solidFill>
                    <a:srgbClr val="525252"/>
                  </a:solidFill>
                  <a:effectLst/>
                  <a:latin typeface="Arial" panose="020B0604020202020204" pitchFamily="34" charset="0"/>
                </a:rPr>
                <a:t>Help us to stop bike thefts by scanning the QR code and completing the survey</a:t>
              </a:r>
              <a:endParaRPr lang="en-US" sz="16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3548B4-5DD4-4B5D-8076-34BCFA0C29CB}"/>
              </a:ext>
            </a:extLst>
          </p:cNvPr>
          <p:cNvGrpSpPr/>
          <p:nvPr/>
        </p:nvGrpSpPr>
        <p:grpSpPr>
          <a:xfrm>
            <a:off x="5099050" y="1129002"/>
            <a:ext cx="6972386" cy="3921967"/>
            <a:chOff x="0" y="556525"/>
            <a:chExt cx="6972386" cy="392196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E0BC56E-6429-4C1F-BEEE-814771ABD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56525"/>
              <a:ext cx="6972386" cy="392196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C551CAF-DA6C-440E-BDE8-8445D02F2EC6}"/>
                </a:ext>
              </a:extLst>
            </p:cNvPr>
            <p:cNvGrpSpPr/>
            <p:nvPr/>
          </p:nvGrpSpPr>
          <p:grpSpPr>
            <a:xfrm>
              <a:off x="665195" y="3101596"/>
              <a:ext cx="460310" cy="169126"/>
              <a:chOff x="660648" y="3114296"/>
              <a:chExt cx="460310" cy="169126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5D4B2F-B851-462A-BB57-F292871F3295}"/>
                  </a:ext>
                </a:extLst>
              </p:cNvPr>
              <p:cNvSpPr/>
              <p:nvPr/>
            </p:nvSpPr>
            <p:spPr>
              <a:xfrm rot="20273091">
                <a:off x="660648" y="3114296"/>
                <a:ext cx="460310" cy="16912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" b="0" i="0" u="none" strike="noStrike" dirty="0">
                    <a:solidFill>
                      <a:srgbClr val="525252"/>
                    </a:solidFill>
                    <a:effectLst/>
                    <a:latin typeface="Arial" panose="020B0604020202020204" pitchFamily="34" charset="0"/>
                  </a:rPr>
                  <a:t>Help us to stop bike thefts by scanning the QR code and completing the survey</a:t>
                </a:r>
              </a:p>
              <a:p>
                <a:pPr algn="ctr"/>
                <a:endParaRPr lang="en-US" sz="200" dirty="0"/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6039FB0E-50C4-4775-8144-58370E85CD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490735" flipH="1">
                <a:off x="723333" y="3208304"/>
                <a:ext cx="71148" cy="71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EA78038-4E99-437D-AAE3-4F4173E3D311}"/>
                </a:ext>
              </a:extLst>
            </p:cNvPr>
            <p:cNvGrpSpPr/>
            <p:nvPr/>
          </p:nvGrpSpPr>
          <p:grpSpPr>
            <a:xfrm>
              <a:off x="2786095" y="2320628"/>
              <a:ext cx="460310" cy="169126"/>
              <a:chOff x="660648" y="3114296"/>
              <a:chExt cx="460310" cy="169126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3A86B31-6E08-4161-8EC5-F524FABDDF3E}"/>
                  </a:ext>
                </a:extLst>
              </p:cNvPr>
              <p:cNvSpPr/>
              <p:nvPr/>
            </p:nvSpPr>
            <p:spPr>
              <a:xfrm rot="20273091">
                <a:off x="660648" y="3114296"/>
                <a:ext cx="460310" cy="16912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" b="0" i="0" u="none" strike="noStrike" dirty="0">
                    <a:solidFill>
                      <a:srgbClr val="525252"/>
                    </a:solidFill>
                    <a:effectLst/>
                    <a:latin typeface="Arial" panose="020B0604020202020204" pitchFamily="34" charset="0"/>
                  </a:rPr>
                  <a:t>Help us to stop bike thefts by scanning the QR code and completing the survey</a:t>
                </a:r>
              </a:p>
              <a:p>
                <a:pPr algn="ctr"/>
                <a:endParaRPr lang="en-US" sz="200" dirty="0"/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FD24FE68-7320-40A1-A9CC-9E2DEE0513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490735" flipH="1">
                <a:off x="723333" y="3208304"/>
                <a:ext cx="71148" cy="71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D31E661-A974-4354-8EA2-EA173634E929}"/>
                </a:ext>
              </a:extLst>
            </p:cNvPr>
            <p:cNvGrpSpPr/>
            <p:nvPr/>
          </p:nvGrpSpPr>
          <p:grpSpPr>
            <a:xfrm>
              <a:off x="4146549" y="1943099"/>
              <a:ext cx="338683" cy="68827"/>
              <a:chOff x="660648" y="3114296"/>
              <a:chExt cx="460310" cy="16912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4739D74-CE5F-4578-A7D6-0847A4F54F8F}"/>
                  </a:ext>
                </a:extLst>
              </p:cNvPr>
              <p:cNvSpPr/>
              <p:nvPr/>
            </p:nvSpPr>
            <p:spPr>
              <a:xfrm rot="20273091">
                <a:off x="660648" y="3114296"/>
                <a:ext cx="460310" cy="16912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" b="0" i="0" u="none" strike="noStrike" dirty="0">
                    <a:solidFill>
                      <a:srgbClr val="525252"/>
                    </a:solidFill>
                    <a:effectLst/>
                    <a:latin typeface="Arial" panose="020B0604020202020204" pitchFamily="34" charset="0"/>
                  </a:rPr>
                  <a:t>Help us to stop bike thefts by scanning the QR code and completing the survey</a:t>
                </a:r>
              </a:p>
              <a:p>
                <a:pPr algn="ctr"/>
                <a:endParaRPr lang="en-US" sz="200" dirty="0"/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A8CDD509-EF2E-4BA4-88A0-6EF1C19242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490735" flipH="1">
                <a:off x="723333" y="3208304"/>
                <a:ext cx="71148" cy="71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255244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16152-989D-4400-8C41-B8A7F7E45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8F9ED-622E-40A2-AEE0-779984D27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survey was filled out by </a:t>
            </a:r>
            <a:r>
              <a:rPr lang="en-US" b="1" dirty="0"/>
              <a:t>2025</a:t>
            </a:r>
            <a:r>
              <a:rPr lang="en-US" dirty="0"/>
              <a:t> participants.</a:t>
            </a:r>
          </a:p>
          <a:p>
            <a:r>
              <a:rPr lang="en-US" dirty="0"/>
              <a:t>There are </a:t>
            </a:r>
            <a:r>
              <a:rPr lang="en-US" b="1" dirty="0"/>
              <a:t>1826</a:t>
            </a:r>
            <a:r>
              <a:rPr lang="en-US" dirty="0"/>
              <a:t> participants who share the theft location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283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D5F41-350C-4DE4-B889-C4F892C0A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9B412-0564-4BCB-9818-1677ACD90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Hierarchical – Start with 5 groups to identify patterns</a:t>
            </a:r>
          </a:p>
          <a:p>
            <a:pPr lvl="1"/>
            <a:r>
              <a:rPr lang="en-US" dirty="0"/>
              <a:t>Find outliers  in data</a:t>
            </a:r>
          </a:p>
          <a:p>
            <a:pPr lvl="1"/>
            <a:r>
              <a:rPr lang="en-US" dirty="0"/>
              <a:t>Features redactions </a:t>
            </a:r>
          </a:p>
          <a:p>
            <a:r>
              <a:rPr lang="en-US" dirty="0"/>
              <a:t>Build 3 models for 3 groups of variables</a:t>
            </a:r>
          </a:p>
          <a:p>
            <a:pPr lvl="1"/>
            <a:r>
              <a:rPr lang="en-US" dirty="0"/>
              <a:t>Bikes</a:t>
            </a:r>
          </a:p>
          <a:p>
            <a:pPr lvl="1"/>
            <a:r>
              <a:rPr lang="en-US" dirty="0"/>
              <a:t>Habits</a:t>
            </a:r>
          </a:p>
          <a:p>
            <a:pPr lvl="1"/>
            <a:r>
              <a:rPr lang="en-US" dirty="0"/>
              <a:t>Socioeconomic Status</a:t>
            </a:r>
          </a:p>
          <a:p>
            <a:pPr lvl="1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8536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75B72E4-36FB-4D3D-828E-2B8E746BD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15C95-AB4D-4D1B-ABDD-092DD33DE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557"/>
            <a:ext cx="10515600" cy="441738"/>
          </a:xfrm>
        </p:spPr>
        <p:txBody>
          <a:bodyPr>
            <a:normAutofit/>
          </a:bodyPr>
          <a:lstStyle/>
          <a:p>
            <a:r>
              <a:rPr lang="en-US" sz="2000" dirty="0"/>
              <a:t>Number of registered bikes by US states and Canada Provinces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F0CE83-7067-461E-9ACA-0791B5272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08" y="516295"/>
            <a:ext cx="9144000" cy="618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28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75B72E4-36FB-4D3D-828E-2B8E746BD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15C95-AB4D-4D1B-ABDD-092DD33DE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557"/>
            <a:ext cx="10515600" cy="441738"/>
          </a:xfrm>
        </p:spPr>
        <p:txBody>
          <a:bodyPr>
            <a:normAutofit/>
          </a:bodyPr>
          <a:lstStyle/>
          <a:p>
            <a:r>
              <a:rPr lang="en-US" sz="2000" dirty="0"/>
              <a:t>Number of registered bikes’ thefts by US states and Canada Provinces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2DE6EC5-0EBC-4974-86AA-5CF30058A0C6}"/>
              </a:ext>
            </a:extLst>
          </p:cNvPr>
          <p:cNvGrpSpPr/>
          <p:nvPr/>
        </p:nvGrpSpPr>
        <p:grpSpPr>
          <a:xfrm>
            <a:off x="192831" y="494459"/>
            <a:ext cx="9542107" cy="6305180"/>
            <a:chOff x="192831" y="494459"/>
            <a:chExt cx="9542107" cy="630518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5944599-7CBE-4A9C-9952-8DEE693C8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831" y="494459"/>
              <a:ext cx="9542107" cy="630518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FE71C8E-6C33-404C-801E-E213B2C1E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20438" y="4916676"/>
              <a:ext cx="1714500" cy="104775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34D6BA1-DEFB-40E2-996D-7992F4135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20438" y="4246939"/>
              <a:ext cx="10668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1659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7DBB4-1CC5-4815-B76A-BD0A65B4A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4297A-7DCC-4E9C-96BD-5F49E16A9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742950" marR="0" lvl="1" indent="-285750" algn="just" rt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lphaLcPeriod"/>
            </a:pPr>
            <a:r>
              <a:rPr lang="en-US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Per country</a:t>
            </a:r>
          </a:p>
          <a:p>
            <a:pPr marL="1143000" marR="0" lvl="2" indent="-228600" algn="just" rt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romanLcPeriod"/>
            </a:pPr>
            <a:r>
              <a:rPr lang="en-US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Age -</a:t>
            </a:r>
          </a:p>
          <a:p>
            <a:pPr marL="1143000" marR="0" lvl="2" indent="-228600" algn="just" rt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romanLcPeriod"/>
            </a:pPr>
            <a:r>
              <a:rPr lang="en-US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sex</a:t>
            </a:r>
          </a:p>
          <a:p>
            <a:pPr marL="1143000" marR="0" lvl="2" indent="-228600" algn="just" rt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romanLcPeriod"/>
            </a:pPr>
            <a:r>
              <a:rPr lang="en-US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Income</a:t>
            </a:r>
          </a:p>
          <a:p>
            <a:pPr marL="1143000" marR="0" lvl="2" indent="-228600" algn="just" rt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romanLcPeriod"/>
            </a:pPr>
            <a:r>
              <a:rPr lang="en-US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Education</a:t>
            </a:r>
          </a:p>
          <a:p>
            <a:pPr marL="1143000" marR="0" lvl="2" indent="-228600" algn="just" rt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romanLcPeriod"/>
            </a:pPr>
            <a:r>
              <a:rPr lang="en-US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race</a:t>
            </a:r>
          </a:p>
          <a:p>
            <a:pPr marL="742950" marR="0" lvl="1" indent="-285750" algn="just" rt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lphaLcPeriod"/>
            </a:pPr>
            <a:r>
              <a:rPr lang="en-US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per county</a:t>
            </a:r>
          </a:p>
          <a:p>
            <a:pPr marL="1143000" marR="0" lvl="2" indent="-228600" algn="just" rt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romanLcPeriod"/>
            </a:pPr>
            <a:r>
              <a:rPr lang="en-US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Age</a:t>
            </a:r>
          </a:p>
          <a:p>
            <a:pPr marL="1143000" marR="0" lvl="2" indent="-228600" algn="just" rt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romanLcPeriod"/>
            </a:pPr>
            <a:r>
              <a:rPr lang="en-US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sex</a:t>
            </a:r>
          </a:p>
          <a:p>
            <a:pPr marL="1143000" marR="0" lvl="2" indent="-228600" algn="just" rt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romanLcPeriod"/>
            </a:pPr>
            <a:r>
              <a:rPr lang="en-US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Income</a:t>
            </a:r>
          </a:p>
          <a:p>
            <a:pPr marL="1143000" marR="0" lvl="2" indent="-228600" algn="just" rt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romanLcPeriod"/>
            </a:pPr>
            <a:r>
              <a:rPr lang="en-US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Education</a:t>
            </a:r>
          </a:p>
          <a:p>
            <a:pPr marL="1143000" marR="0" lvl="2" indent="-228600" algn="just" rt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romanLcPeriod"/>
            </a:pPr>
            <a:r>
              <a:rPr lang="en-US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race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834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718B2-4490-4BE6-B808-29140D2AD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5D404-E499-4F1E-9218-AC499DA00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https://www.census.gov/data/developers/data-sets/popest-popproj/popest.html – </a:t>
            </a:r>
            <a:r>
              <a:rPr lang="en-US" dirty="0"/>
              <a:t>database to work on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https://www.census.gov/data/developers/data-sets/popest-popproj/popest/popest-vars.html</a:t>
            </a:r>
            <a:endParaRPr lang="en-US" dirty="0"/>
          </a:p>
          <a:p>
            <a:r>
              <a:rPr lang="en-US" dirty="0"/>
              <a:t>https://www.census.gov/topics/income-poverty/income/data/tables.2019.List_1734169494.html</a:t>
            </a:r>
          </a:p>
        </p:txBody>
      </p:sp>
    </p:spTree>
    <p:extLst>
      <p:ext uri="{BB962C8B-B14F-4D97-AF65-F5344CB8AC3E}">
        <p14:creationId xmlns:p14="http://schemas.microsoft.com/office/powerpoint/2010/main" val="3109793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0C415-49CB-4986-9205-14000A417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 – Better geocoding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8C434-D439-4E39-A795-B8ADDD2BA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places in US and Canada</a:t>
            </a:r>
          </a:p>
          <a:p>
            <a:r>
              <a:rPr lang="en-US" dirty="0"/>
              <a:t>No geocoding to states /provinces/counties </a:t>
            </a:r>
          </a:p>
          <a:p>
            <a:r>
              <a:rPr lang="en-US" dirty="0"/>
              <a:t>Separate between the levels of geocoding</a:t>
            </a:r>
          </a:p>
          <a:p>
            <a:r>
              <a:rPr lang="en-US" dirty="0"/>
              <a:t>Work on regular geocoding</a:t>
            </a:r>
          </a:p>
          <a:p>
            <a:r>
              <a:rPr lang="en-US" dirty="0"/>
              <a:t>Census data for Canada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042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698DF-8BD4-49E7-A9CD-AF3902904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6CC63F-8DA4-4CC2-AA05-71FF8B5BC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528" y="1825625"/>
            <a:ext cx="9208943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210406-35BA-4AFC-916E-500DE5298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2289" y="5624513"/>
            <a:ext cx="111442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75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15427</TotalTime>
  <Words>447</Words>
  <Application>Microsoft Office PowerPoint</Application>
  <PresentationFormat>Widescreen</PresentationFormat>
  <Paragraphs>69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Consolas</vt:lpstr>
      <vt:lpstr>Office Theme</vt:lpstr>
      <vt:lpstr>Things to do</vt:lpstr>
      <vt:lpstr>PowerPoint Presentation</vt:lpstr>
      <vt:lpstr>Classification Model</vt:lpstr>
      <vt:lpstr>Number of registered bikes by US states and Canada Provinces</vt:lpstr>
      <vt:lpstr>Number of registered bikes’ thefts by US states and Canada Provinces</vt:lpstr>
      <vt:lpstr>PowerPoint Presentation</vt:lpstr>
      <vt:lpstr>Important variables</vt:lpstr>
      <vt:lpstr>Thoughts – Better geocoding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Geo Coding rules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achituv cohen</dc:creator>
  <cp:lastModifiedBy>achituv cohen</cp:lastModifiedBy>
  <cp:revision>43</cp:revision>
  <dcterms:created xsi:type="dcterms:W3CDTF">2022-05-03T20:44:24Z</dcterms:created>
  <dcterms:modified xsi:type="dcterms:W3CDTF">2022-06-13T22:29:25Z</dcterms:modified>
</cp:coreProperties>
</file>